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5" r:id="rId1"/>
  </p:sldMasterIdLst>
  <p:notesMasterIdLst>
    <p:notesMasterId r:id="rId17"/>
  </p:notesMasterIdLst>
  <p:sldIdLst>
    <p:sldId id="257" r:id="rId2"/>
    <p:sldId id="258" r:id="rId3"/>
    <p:sldId id="261" r:id="rId4"/>
    <p:sldId id="262" r:id="rId5"/>
    <p:sldId id="263" r:id="rId6"/>
    <p:sldId id="264" r:id="rId7"/>
    <p:sldId id="266" r:id="rId8"/>
    <p:sldId id="265" r:id="rId9"/>
    <p:sldId id="267" r:id="rId10"/>
    <p:sldId id="275" r:id="rId11"/>
    <p:sldId id="272" r:id="rId12"/>
    <p:sldId id="268" r:id="rId13"/>
    <p:sldId id="269" r:id="rId14"/>
    <p:sldId id="274" r:id="rId15"/>
    <p:sldId id="273" r:id="rId16"/>
  </p:sldIdLst>
  <p:sldSz cx="9144000" cy="6858000" type="screen4x3"/>
  <p:notesSz cx="6858000" cy="9144000"/>
  <p:embeddedFontLst>
    <p:embeddedFont>
      <p:font typeface="ＭＳ Ｐゴシック" charset="-128"/>
      <p:regular r:id="rId18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21" clrIdx="0"/>
  <p:cmAuthor id="1" name="Kevin Gotchet" initials="KG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E4701E"/>
    <a:srgbClr val="FF0000"/>
    <a:srgbClr val="FF33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55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6B213AC-77FE-454D-BF4D-1802132616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63440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fld id="{3DD61451-4740-4FEF-89A1-067AD1DFA1A4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smtClean="0">
                <a:latin typeface="Arial" pitchFamily="34" charset="0"/>
                <a:ea typeface="ＭＳ Ｐゴシック" pitchFamily="34" charset="-128"/>
              </a:rPr>
              <a:t>Image source: www.reporternews.com (photographer Brian Schmidt)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fld id="{959053CF-7928-4204-B0EF-F403F8E403D4}" type="slidenum">
              <a:rPr lang="en-US" sz="1200"/>
              <a:pPr eaLnBrk="1" hangingPunct="1"/>
              <a:t>12</a:t>
            </a:fld>
            <a:endParaRPr lang="en-US" sz="1200"/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smtClean="0">
                <a:latin typeface="Arial" pitchFamily="34" charset="0"/>
                <a:ea typeface="ＭＳ Ｐゴシック" pitchFamily="34" charset="-128"/>
              </a:rPr>
              <a:t>Same image as Slide 2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6748F17-38CE-440C-9E97-415577602D6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7229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1139825" algn="l"/>
                <a:tab pos="1311275" algn="l"/>
              </a:tabLst>
            </a:pPr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10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ＭＳ Ｐゴシック" pitchFamily="34" charset="-128"/>
                <a:cs typeface="+mn-cs"/>
              </a:rPr>
              <a:t>GAME THEORY: ONE STEP AHEAD OF THE COMPETITION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10-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3000" y="496539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Neighborly Competitors?</a:t>
            </a:r>
          </a:p>
        </p:txBody>
      </p:sp>
      <p:sp>
        <p:nvSpPr>
          <p:cNvPr id="16386" name="Text Box 6"/>
          <p:cNvSpPr txBox="1">
            <a:spLocks noChangeArrowheads="1"/>
          </p:cNvSpPr>
          <p:nvPr/>
        </p:nvSpPr>
        <p:spPr bwMode="auto">
          <a:xfrm>
            <a:off x="4800600" y="1310819"/>
            <a:ext cx="4114800" cy="470898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dirty="0" smtClean="0">
                <a:latin typeface="+mn-lt"/>
              </a:rPr>
              <a:t>One </a:t>
            </a:r>
            <a:r>
              <a:rPr lang="en-US" sz="2000" dirty="0">
                <a:latin typeface="+mn-lt"/>
              </a:rPr>
              <a:t>Friday morning, Jack left home with a nearly empty gas tank. He drove out of his neighborhood, turned left onto Clifton Road and drove five miles without encountering a gas station.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+mn-lt"/>
              </a:rPr>
              <a:t>Then he arrived at the intersection of Clifton and Main, where he encountered two gas stations – advertising the exact same price. 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 dirty="0">
                <a:latin typeface="+mn-lt"/>
              </a:rPr>
              <a:t>He shook his head and muttered: </a:t>
            </a:r>
            <a:r>
              <a:rPr lang="en-US" altLang="ja-JP" sz="2000" dirty="0" smtClean="0">
                <a:latin typeface="+mn-lt"/>
              </a:rPr>
              <a:t>“What </a:t>
            </a:r>
            <a:r>
              <a:rPr lang="en-US" altLang="ja-JP" sz="2000" dirty="0">
                <a:latin typeface="+mn-lt"/>
              </a:rPr>
              <a:t>we need is more competition in this town! And a station closer to my house</a:t>
            </a:r>
            <a:r>
              <a:rPr lang="en-US" altLang="ja-JP" sz="2000" dirty="0" smtClean="0">
                <a:latin typeface="+mn-lt"/>
              </a:rPr>
              <a:t>!”</a:t>
            </a:r>
            <a:endParaRPr lang="en-US" sz="2000" dirty="0">
              <a:latin typeface="+mn-lt"/>
            </a:endParaRPr>
          </a:p>
        </p:txBody>
      </p:sp>
      <p:pic>
        <p:nvPicPr>
          <p:cNvPr id="1026" name="Picture 2" descr="\\10.18.1.48\cvoprod\CEE\Books_Markpdf\ECONOMICS-131302\PowerPoints\ARt\HSE-Lesson10-GasPric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310819"/>
            <a:ext cx="4478338" cy="44783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457200"/>
            <a:ext cx="8229600" cy="639762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7411" name="Group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3039207003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644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6645" name="Text Box 22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38582"/>
            <a:ext cx="8229600" cy="718932"/>
          </a:xfrm>
        </p:spPr>
        <p:txBody>
          <a:bodyPr>
            <a:normAutofit/>
          </a:bodyPr>
          <a:lstStyle/>
          <a:p>
            <a:pPr eaLnBrk="1" hangingPunct="1"/>
            <a:r>
              <a:rPr lang="en-US" cap="none" dirty="0" smtClean="0">
                <a:ea typeface="ＭＳ Ｐゴシック" pitchFamily="34" charset="-128"/>
              </a:rPr>
              <a:t>Game Theory Terms</a:t>
            </a:r>
          </a:p>
        </p:txBody>
      </p:sp>
      <p:sp>
        <p:nvSpPr>
          <p:cNvPr id="27650" name="Rectangle 3"/>
          <p:cNvSpPr>
            <a:spLocks noGrp="1" noChangeArrowheads="1"/>
          </p:cNvSpPr>
          <p:nvPr>
            <p:ph idx="1"/>
          </p:nvPr>
        </p:nvSpPr>
        <p:spPr>
          <a:xfrm>
            <a:off x="2667000" y="1333500"/>
            <a:ext cx="3810000" cy="43815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Game</a:t>
            </a:r>
          </a:p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Strategy</a:t>
            </a:r>
          </a:p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Payoff</a:t>
            </a:r>
          </a:p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Dominant strategy</a:t>
            </a:r>
          </a:p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Nash equilibrium</a:t>
            </a:r>
          </a:p>
          <a:p>
            <a:pPr eaLnBrk="1" hangingPunct="1">
              <a:lnSpc>
                <a:spcPct val="150000"/>
              </a:lnSpc>
            </a:pPr>
            <a:r>
              <a:rPr lang="en-US" sz="2800" dirty="0" smtClean="0">
                <a:ea typeface="ＭＳ Ｐゴシック" pitchFamily="34" charset="-128"/>
              </a:rPr>
              <a:t>Collusion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type="title"/>
          </p:nvPr>
        </p:nvSpPr>
        <p:spPr>
          <a:xfrm>
            <a:off x="1181100" y="428172"/>
            <a:ext cx="6781800" cy="700314"/>
          </a:xfrm>
        </p:spPr>
        <p:txBody>
          <a:bodyPr>
            <a:normAutofit/>
          </a:bodyPr>
          <a:lstStyle/>
          <a:p>
            <a:pPr eaLnBrk="1" hangingPunct="1"/>
            <a:r>
              <a:rPr lang="en-US" cap="none" dirty="0" smtClean="0">
                <a:ea typeface="ＭＳ Ｐゴシック" pitchFamily="34" charset="-128"/>
              </a:rPr>
              <a:t>Dueling Gas Stations</a:t>
            </a:r>
          </a:p>
        </p:txBody>
      </p:sp>
      <p:pic>
        <p:nvPicPr>
          <p:cNvPr id="1026" name="Picture 2" descr="F:\PowerPoint\ARt\HSE-Lesson10-GasPric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39156" y="1077913"/>
            <a:ext cx="4865688" cy="48656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7921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Dueling Gas Stations</a:t>
            </a:r>
          </a:p>
        </p:txBody>
      </p:sp>
      <p:graphicFrame>
        <p:nvGraphicFramePr>
          <p:cNvPr id="19460" name="Group 4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3217312778"/>
              </p:ext>
            </p:extLst>
          </p:nvPr>
        </p:nvGraphicFramePr>
        <p:xfrm>
          <a:off x="1052514" y="2057400"/>
          <a:ext cx="7391401" cy="3581400"/>
        </p:xfrm>
        <a:graphic>
          <a:graphicData uri="http://schemas.openxmlformats.org/drawingml/2006/table">
            <a:tbl>
              <a:tblPr/>
              <a:tblGrid>
                <a:gridCol w="1777016"/>
                <a:gridCol w="2807193"/>
                <a:gridCol w="2807192"/>
              </a:tblGrid>
              <a:tr h="119331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High 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Low 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9476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High Price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$1000, $1000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$100, $1200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93316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Low Price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$1200, $100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$250, $250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740" name="Text Box 23"/>
          <p:cNvSpPr txBox="1">
            <a:spLocks noChangeArrowheads="1"/>
          </p:cNvSpPr>
          <p:nvPr/>
        </p:nvSpPr>
        <p:spPr bwMode="auto">
          <a:xfrm>
            <a:off x="5185458" y="1371600"/>
            <a:ext cx="9366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C00000"/>
                </a:solidFill>
                <a:latin typeface="+mn-lt"/>
              </a:rPr>
              <a:t>Alex</a:t>
            </a:r>
          </a:p>
        </p:txBody>
      </p:sp>
      <p:sp>
        <p:nvSpPr>
          <p:cNvPr id="30741" name="Text Box 24"/>
          <p:cNvSpPr txBox="1">
            <a:spLocks noChangeArrowheads="1"/>
          </p:cNvSpPr>
          <p:nvPr/>
        </p:nvSpPr>
        <p:spPr bwMode="auto">
          <a:xfrm rot="16200000">
            <a:off x="195263" y="4186463"/>
            <a:ext cx="73818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009900"/>
                </a:solidFill>
                <a:latin typeface="+mn-lt"/>
              </a:rPr>
              <a:t>Pat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333500" y="350838"/>
            <a:ext cx="6477000" cy="8683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Split or Steal?</a:t>
            </a:r>
          </a:p>
        </p:txBody>
      </p:sp>
      <p:graphicFrame>
        <p:nvGraphicFramePr>
          <p:cNvPr id="19460" name="Group 4"/>
          <p:cNvGraphicFramePr>
            <a:graphicFrameLocks noGrp="1"/>
          </p:cNvGraphicFramePr>
          <p:nvPr>
            <p:ph idx="4294967295"/>
          </p:nvPr>
        </p:nvGraphicFramePr>
        <p:xfrm>
          <a:off x="1371600" y="1981200"/>
          <a:ext cx="6858001" cy="3733799"/>
        </p:xfrm>
        <a:graphic>
          <a:graphicData uri="http://schemas.openxmlformats.org/drawingml/2006/table">
            <a:tbl>
              <a:tblPr/>
              <a:tblGrid>
                <a:gridCol w="1648778"/>
                <a:gridCol w="2604612"/>
                <a:gridCol w="2604611"/>
              </a:tblGrid>
              <a:tr h="12440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Split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Steal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560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Split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5, 5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0, 10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2440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Steal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1764" name="Text Box 23"/>
          <p:cNvSpPr txBox="1">
            <a:spLocks noChangeArrowheads="1"/>
          </p:cNvSpPr>
          <p:nvPr/>
        </p:nvSpPr>
        <p:spPr bwMode="auto">
          <a:xfrm>
            <a:off x="4648200" y="1295400"/>
            <a:ext cx="20621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C00000"/>
                </a:solidFill>
                <a:latin typeface="+mn-lt"/>
              </a:rPr>
              <a:t>Player Two</a:t>
            </a:r>
          </a:p>
        </p:txBody>
      </p:sp>
      <p:sp>
        <p:nvSpPr>
          <p:cNvPr id="31765" name="Text Box 24"/>
          <p:cNvSpPr txBox="1">
            <a:spLocks noChangeArrowheads="1"/>
          </p:cNvSpPr>
          <p:nvPr/>
        </p:nvSpPr>
        <p:spPr bwMode="auto">
          <a:xfrm rot="-5400000">
            <a:off x="-228600" y="4267201"/>
            <a:ext cx="20431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009900"/>
                </a:solidFill>
                <a:latin typeface="+mn-lt"/>
              </a:rPr>
              <a:t>Player One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Coke vs. Pepsi </a:t>
            </a:r>
            <a:r>
              <a:rPr lang="en-US" sz="3600" dirty="0" smtClean="0">
                <a:ea typeface="ＭＳ Ｐゴシック" pitchFamily="34" charset="-128"/>
              </a:rPr>
              <a:t/>
            </a:r>
            <a:br>
              <a:rPr lang="en-US" sz="3600" dirty="0" smtClean="0">
                <a:ea typeface="ＭＳ Ｐゴシック" pitchFamily="34" charset="-128"/>
              </a:rPr>
            </a:br>
            <a:r>
              <a:rPr lang="en-US" sz="3000" b="0" cap="none" dirty="0" smtClean="0">
                <a:ea typeface="ＭＳ Ｐゴシック" pitchFamily="34" charset="-128"/>
              </a:rPr>
              <a:t>Launch a New Flavor?</a:t>
            </a:r>
          </a:p>
        </p:txBody>
      </p:sp>
      <p:graphicFrame>
        <p:nvGraphicFramePr>
          <p:cNvPr id="25625" name="Group 25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2033926279"/>
              </p:ext>
            </p:extLst>
          </p:nvPr>
        </p:nvGraphicFramePr>
        <p:xfrm>
          <a:off x="990600" y="2133600"/>
          <a:ext cx="7239000" cy="3200400"/>
        </p:xfrm>
        <a:graphic>
          <a:graphicData uri="http://schemas.openxmlformats.org/drawingml/2006/table">
            <a:tbl>
              <a:tblPr/>
              <a:tblGrid>
                <a:gridCol w="2590800"/>
                <a:gridCol w="2438400"/>
                <a:gridCol w="2209800"/>
              </a:tblGrid>
              <a:tr h="10489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Launch Mango Pepsi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Launch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0253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Launch Mango Coke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-50, -50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100, -25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04893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Launch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-25, 100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788" name="Text Box 21"/>
          <p:cNvSpPr txBox="1">
            <a:spLocks noChangeArrowheads="1"/>
          </p:cNvSpPr>
          <p:nvPr/>
        </p:nvSpPr>
        <p:spPr bwMode="auto">
          <a:xfrm>
            <a:off x="5419725" y="1524000"/>
            <a:ext cx="11334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C00000"/>
                </a:solidFill>
                <a:latin typeface="+mn-lt"/>
              </a:rPr>
              <a:t>Pepsi</a:t>
            </a:r>
          </a:p>
        </p:txBody>
      </p:sp>
      <p:sp>
        <p:nvSpPr>
          <p:cNvPr id="32789" name="Text Box 22"/>
          <p:cNvSpPr txBox="1">
            <a:spLocks noChangeArrowheads="1"/>
          </p:cNvSpPr>
          <p:nvPr/>
        </p:nvSpPr>
        <p:spPr bwMode="auto">
          <a:xfrm rot="-5400000">
            <a:off x="97971" y="4002087"/>
            <a:ext cx="105568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009900"/>
                </a:solidFill>
                <a:latin typeface="+mn-lt"/>
              </a:rPr>
              <a:t>Coke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95400" y="5486400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n-lt"/>
              </a:rPr>
              <a:t>Grid numbers represent changes in profits.</a:t>
            </a:r>
            <a:endParaRPr lang="en-GB" dirty="0">
              <a:latin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143000"/>
            <a:ext cx="4114800" cy="4498521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3000" b="1" dirty="0" smtClean="0">
                <a:ea typeface="ＭＳ Ｐゴシック" pitchFamily="34" charset="-128"/>
              </a:rPr>
              <a:t>Perfectly Competitive</a:t>
            </a:r>
          </a:p>
          <a:p>
            <a:pPr eaLnBrk="1" hangingPunct="1"/>
            <a:r>
              <a:rPr lang="en-US" sz="2800" dirty="0" smtClean="0">
                <a:ea typeface="ＭＳ Ｐゴシック" pitchFamily="34" charset="-128"/>
              </a:rPr>
              <a:t>Many buyers and sellers</a:t>
            </a:r>
          </a:p>
          <a:p>
            <a:pPr eaLnBrk="1" hangingPunct="1"/>
            <a:r>
              <a:rPr lang="en-US" sz="2800" dirty="0" smtClean="0">
                <a:ea typeface="ＭＳ Ｐゴシック" pitchFamily="34" charset="-128"/>
              </a:rPr>
              <a:t>Low barriers to entry</a:t>
            </a:r>
          </a:p>
          <a:p>
            <a:pPr eaLnBrk="1" hangingPunct="1"/>
            <a:r>
              <a:rPr lang="en-US" sz="2800" dirty="0" smtClean="0">
                <a:ea typeface="ＭＳ Ｐゴシック" pitchFamily="34" charset="-128"/>
              </a:rPr>
              <a:t>Identical products</a:t>
            </a:r>
          </a:p>
          <a:p>
            <a:pPr eaLnBrk="1" hangingPunct="1"/>
            <a:r>
              <a:rPr lang="en-US" sz="2800" dirty="0" smtClean="0">
                <a:ea typeface="ＭＳ Ｐゴシック" pitchFamily="34" charset="-128"/>
              </a:rPr>
              <a:t>Firms have no influence on the price of the good</a:t>
            </a:r>
          </a:p>
        </p:txBody>
      </p:sp>
      <p:sp>
        <p:nvSpPr>
          <p:cNvPr id="18434" name="Rectangle 4"/>
          <p:cNvSpPr>
            <a:spLocks noChangeArrowheads="1"/>
          </p:cNvSpPr>
          <p:nvPr/>
        </p:nvSpPr>
        <p:spPr bwMode="auto">
          <a:xfrm>
            <a:off x="4419600" y="1143000"/>
            <a:ext cx="4572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</a:pPr>
            <a:r>
              <a:rPr lang="en-US" sz="3000" b="1" dirty="0"/>
              <a:t>Imperfectly </a:t>
            </a:r>
            <a:r>
              <a:rPr lang="en-US" sz="3000" b="1" dirty="0" smtClean="0"/>
              <a:t>Competitive</a:t>
            </a:r>
            <a:endParaRPr lang="en-US" sz="3000" b="1" dirty="0"/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800" dirty="0"/>
              <a:t>Few sellers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800" dirty="0"/>
              <a:t>High barriers to entry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800" dirty="0" smtClean="0"/>
              <a:t>Identical </a:t>
            </a:r>
            <a:r>
              <a:rPr lang="en-US" sz="2800" i="1" dirty="0" smtClean="0"/>
              <a:t>or</a:t>
            </a:r>
            <a:r>
              <a:rPr lang="en-US" sz="2800" dirty="0" smtClean="0"/>
              <a:t> </a:t>
            </a:r>
            <a:r>
              <a:rPr lang="en-US" sz="2800" dirty="0"/>
              <a:t>differentiated products</a:t>
            </a:r>
          </a:p>
          <a:p>
            <a:pPr marL="342900" indent="-342900">
              <a:spcBef>
                <a:spcPct val="20000"/>
              </a:spcBef>
              <a:buFontTx/>
              <a:buChar char="•"/>
            </a:pPr>
            <a:r>
              <a:rPr lang="en-US" sz="2800" dirty="0"/>
              <a:t>Firms can influence price of </a:t>
            </a:r>
            <a:r>
              <a:rPr lang="en-US" sz="2800" dirty="0" smtClean="0"/>
              <a:t>the good</a:t>
            </a:r>
            <a:endParaRPr lang="en-US" sz="2800" dirty="0"/>
          </a:p>
          <a:p>
            <a:pPr marL="342900" indent="-342900">
              <a:spcBef>
                <a:spcPct val="20000"/>
              </a:spcBef>
              <a:buFontTx/>
              <a:buChar char="•"/>
            </a:pPr>
            <a:endParaRPr lang="en-US" sz="3200" dirty="0"/>
          </a:p>
          <a:p>
            <a:pPr marL="342900" indent="-342900">
              <a:spcBef>
                <a:spcPct val="20000"/>
              </a:spcBef>
            </a:pPr>
            <a:endParaRPr lang="en-US" sz="3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6066"/>
            <a:ext cx="8229600" cy="639762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0266" name="Group 26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580387325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</a:t>
                      </a: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5 </a:t>
                      </a: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yrs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476" name="Text Box 25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9477" name="Text Box 27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7921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2291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3803288614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0500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0501" name="Text Box 22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0502" name="Line 23"/>
          <p:cNvSpPr>
            <a:spLocks noChangeShapeType="1"/>
          </p:cNvSpPr>
          <p:nvPr/>
        </p:nvSpPr>
        <p:spPr bwMode="auto">
          <a:xfrm flipV="1">
            <a:off x="1066800" y="4038600"/>
            <a:ext cx="23622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503" name="Line 26"/>
          <p:cNvSpPr>
            <a:spLocks noChangeShapeType="1"/>
          </p:cNvSpPr>
          <p:nvPr/>
        </p:nvSpPr>
        <p:spPr bwMode="auto">
          <a:xfrm>
            <a:off x="4800600" y="1905000"/>
            <a:ext cx="381000" cy="1828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27038"/>
            <a:ext cx="8229600" cy="7159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3315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1680702575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</a:t>
                      </a:r>
                      <a:r>
                        <a:rPr kumimoji="0" lang="en-US" sz="2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yr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</a:t>
                      </a:r>
                      <a:r>
                        <a:rPr kumimoji="0" lang="en-US" sz="2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yrs</a:t>
                      </a: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1524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1525" name="Text Box 22"/>
          <p:cNvSpPr txBox="1">
            <a:spLocks noChangeArrowheads="1"/>
          </p:cNvSpPr>
          <p:nvPr/>
        </p:nvSpPr>
        <p:spPr bwMode="auto">
          <a:xfrm rot="-5400000">
            <a:off x="-638175" y="3609975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1526" name="Line 23"/>
          <p:cNvSpPr>
            <a:spLocks noChangeShapeType="1"/>
          </p:cNvSpPr>
          <p:nvPr/>
        </p:nvSpPr>
        <p:spPr bwMode="auto">
          <a:xfrm flipV="1">
            <a:off x="1095828" y="4053114"/>
            <a:ext cx="4953000" cy="60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1527" name="Line 24"/>
          <p:cNvSpPr>
            <a:spLocks noChangeShapeType="1"/>
          </p:cNvSpPr>
          <p:nvPr/>
        </p:nvSpPr>
        <p:spPr bwMode="auto">
          <a:xfrm>
            <a:off x="5029200" y="1905000"/>
            <a:ext cx="1905000" cy="1905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50838"/>
            <a:ext cx="8229600" cy="8683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4339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1440492517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548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2549" name="Text Box 22"/>
          <p:cNvSpPr txBox="1">
            <a:spLocks noChangeArrowheads="1"/>
          </p:cNvSpPr>
          <p:nvPr/>
        </p:nvSpPr>
        <p:spPr bwMode="auto">
          <a:xfrm rot="-5400000">
            <a:off x="-638175" y="3609975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2550" name="Line 23"/>
          <p:cNvSpPr>
            <a:spLocks noChangeShapeType="1"/>
          </p:cNvSpPr>
          <p:nvPr/>
        </p:nvSpPr>
        <p:spPr bwMode="auto">
          <a:xfrm>
            <a:off x="1066800" y="4648200"/>
            <a:ext cx="2362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2551" name="Line 24"/>
          <p:cNvSpPr>
            <a:spLocks noChangeShapeType="1"/>
          </p:cNvSpPr>
          <p:nvPr/>
        </p:nvSpPr>
        <p:spPr bwMode="auto">
          <a:xfrm flipH="1">
            <a:off x="5181600" y="1981200"/>
            <a:ext cx="381000" cy="2895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50838"/>
            <a:ext cx="8229600" cy="8683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6387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3120941578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572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3573" name="Text Box 22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3574" name="Line 23"/>
          <p:cNvSpPr>
            <a:spLocks noChangeShapeType="1"/>
          </p:cNvSpPr>
          <p:nvPr/>
        </p:nvSpPr>
        <p:spPr bwMode="auto">
          <a:xfrm>
            <a:off x="1066800" y="5029200"/>
            <a:ext cx="4953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3575" name="Line 24"/>
          <p:cNvSpPr>
            <a:spLocks noChangeShapeType="1"/>
          </p:cNvSpPr>
          <p:nvPr/>
        </p:nvSpPr>
        <p:spPr bwMode="auto">
          <a:xfrm>
            <a:off x="4876800" y="1981200"/>
            <a:ext cx="2209800" cy="2971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27038"/>
            <a:ext cx="8229600" cy="715962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5363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2132976144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596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4597" name="Text Box 22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4598" name="Oval 25"/>
          <p:cNvSpPr>
            <a:spLocks noChangeArrowheads="1"/>
          </p:cNvSpPr>
          <p:nvPr/>
        </p:nvSpPr>
        <p:spPr bwMode="auto">
          <a:xfrm>
            <a:off x="3124200" y="3200400"/>
            <a:ext cx="1447800" cy="2590800"/>
          </a:xfrm>
          <a:prstGeom prst="ellipse">
            <a:avLst/>
          </a:prstGeom>
          <a:noFill/>
          <a:ln w="28575">
            <a:solidFill>
              <a:srgbClr val="00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dirty="0">
              <a:latin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639762"/>
          </a:xfrm>
        </p:spPr>
        <p:txBody>
          <a:bodyPr>
            <a:noAutofit/>
          </a:bodyPr>
          <a:lstStyle/>
          <a:p>
            <a:pPr eaLnBrk="1" hangingPunct="1"/>
            <a:r>
              <a:rPr lang="en-US" sz="3600" cap="none" dirty="0" smtClean="0">
                <a:ea typeface="ＭＳ Ｐゴシック" pitchFamily="34" charset="-128"/>
              </a:rPr>
              <a:t>The Prisoner’</a:t>
            </a:r>
            <a:r>
              <a:rPr lang="en-US" altLang="ja-JP" sz="3600" cap="none" dirty="0" smtClean="0">
                <a:ea typeface="ＭＳ Ｐゴシック" pitchFamily="34" charset="-128"/>
              </a:rPr>
              <a:t>s Dilemma</a:t>
            </a:r>
            <a:endParaRPr lang="en-US" sz="3600" cap="none" dirty="0" smtClean="0">
              <a:ea typeface="ＭＳ Ｐゴシック" pitchFamily="34" charset="-128"/>
            </a:endParaRPr>
          </a:p>
        </p:txBody>
      </p:sp>
      <p:graphicFrame>
        <p:nvGraphicFramePr>
          <p:cNvPr id="17411" name="Group 3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xmlns="" val="1516768694"/>
              </p:ext>
            </p:extLst>
          </p:nvPr>
        </p:nvGraphicFramePr>
        <p:xfrm>
          <a:off x="1371600" y="2209800"/>
          <a:ext cx="6934200" cy="3429000"/>
        </p:xfrm>
        <a:graphic>
          <a:graphicData uri="http://schemas.openxmlformats.org/drawingml/2006/table">
            <a:tbl>
              <a:tblPr/>
              <a:tblGrid>
                <a:gridCol w="1666875"/>
                <a:gridCol w="2633663"/>
                <a:gridCol w="2633662"/>
              </a:tblGrid>
              <a:tr h="1143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pitchFamily="34" charset="-128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5 yrs, 5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 yr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10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Don</a:t>
                      </a:r>
                      <a:r>
                        <a:rPr kumimoji="0" lang="en-US" alt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’</a:t>
                      </a: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t Confess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10 yrs, 1 yr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9900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2 yrs</a:t>
                      </a: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pitchFamily="34" charset="-128"/>
                        </a:rPr>
                        <a:t>, 2 yrs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5620" name="Text Box 21"/>
          <p:cNvSpPr txBox="1">
            <a:spLocks noChangeArrowheads="1"/>
          </p:cNvSpPr>
          <p:nvPr/>
        </p:nvSpPr>
        <p:spPr bwMode="auto">
          <a:xfrm>
            <a:off x="4038600" y="1447800"/>
            <a:ext cx="32115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err="1" smtClean="0">
                <a:solidFill>
                  <a:schemeClr val="accent2"/>
                </a:solidFill>
                <a:latin typeface="+mn-lt"/>
              </a:rPr>
              <a:t>Curly’</a:t>
            </a:r>
            <a:r>
              <a:rPr lang="en-US" altLang="ja-JP" sz="2800" b="1" dirty="0" err="1" smtClean="0">
                <a:solidFill>
                  <a:schemeClr val="accent2"/>
                </a:solidFill>
                <a:latin typeface="+mn-lt"/>
              </a:rPr>
              <a:t>s</a:t>
            </a:r>
            <a:r>
              <a:rPr lang="en-US" altLang="ja-JP" sz="2800" b="1" dirty="0" smtClean="0">
                <a:solidFill>
                  <a:schemeClr val="accent2"/>
                </a:solidFill>
                <a:latin typeface="+mn-lt"/>
              </a:rPr>
              <a:t> </a:t>
            </a:r>
            <a:r>
              <a:rPr lang="en-US" altLang="ja-JP" sz="2800" b="1" dirty="0">
                <a:solidFill>
                  <a:schemeClr val="accent2"/>
                </a:solidFill>
                <a:latin typeface="+mn-lt"/>
              </a:rPr>
              <a:t>Strategies</a:t>
            </a:r>
            <a:endParaRPr lang="en-US" sz="2800" b="1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5621" name="Text Box 22"/>
          <p:cNvSpPr txBox="1">
            <a:spLocks noChangeArrowheads="1"/>
          </p:cNvSpPr>
          <p:nvPr/>
        </p:nvSpPr>
        <p:spPr bwMode="auto">
          <a:xfrm rot="-5400000">
            <a:off x="-638175" y="3871912"/>
            <a:ext cx="30146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en-US" sz="2800" b="1" dirty="0" smtClean="0">
                <a:solidFill>
                  <a:srgbClr val="009900"/>
                </a:solidFill>
                <a:latin typeface="+mn-lt"/>
              </a:rPr>
              <a:t>Moe’</a:t>
            </a:r>
            <a:r>
              <a:rPr lang="en-US" altLang="ja-JP" sz="2800" b="1" dirty="0" smtClean="0">
                <a:solidFill>
                  <a:srgbClr val="009900"/>
                </a:solidFill>
                <a:latin typeface="+mn-lt"/>
              </a:rPr>
              <a:t>s </a:t>
            </a:r>
            <a:r>
              <a:rPr lang="en-US" altLang="ja-JP" sz="2800" b="1" dirty="0">
                <a:solidFill>
                  <a:srgbClr val="009900"/>
                </a:solidFill>
                <a:latin typeface="+mn-lt"/>
              </a:rPr>
              <a:t>Strategies</a:t>
            </a:r>
            <a:endParaRPr lang="en-US" sz="2800" b="1" dirty="0">
              <a:solidFill>
                <a:srgbClr val="009900"/>
              </a:solidFill>
              <a:latin typeface="+mn-lt"/>
            </a:endParaRPr>
          </a:p>
        </p:txBody>
      </p:sp>
      <p:sp>
        <p:nvSpPr>
          <p:cNvPr id="25622" name="Oval 23"/>
          <p:cNvSpPr>
            <a:spLocks noChangeArrowheads="1"/>
          </p:cNvSpPr>
          <p:nvPr/>
        </p:nvSpPr>
        <p:spPr bwMode="auto">
          <a:xfrm>
            <a:off x="5791200" y="3429000"/>
            <a:ext cx="1295400" cy="2362200"/>
          </a:xfrm>
          <a:prstGeom prst="ellipse">
            <a:avLst/>
          </a:prstGeom>
          <a:noFill/>
          <a:ln w="28575">
            <a:solidFill>
              <a:srgbClr val="00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7717</TotalTime>
  <Words>520</Words>
  <Application>Microsoft Office PowerPoint</Application>
  <PresentationFormat>On-screen Show (4:3)</PresentationFormat>
  <Paragraphs>156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Trade Gothic LT Std Extended</vt:lpstr>
      <vt:lpstr>ＭＳ Ｐゴシック</vt:lpstr>
      <vt:lpstr>Trade Gothic LT Std Cn</vt:lpstr>
      <vt:lpstr>Trade Gothic LT Std</vt:lpstr>
      <vt:lpstr>1_HSE_Lesson01_ms-comp</vt:lpstr>
      <vt:lpstr>Slide 1</vt:lpstr>
      <vt:lpstr>Slide 2</vt:lpstr>
      <vt:lpstr>The Prisoner’s Dilemma</vt:lpstr>
      <vt:lpstr>The Prisoner’s Dilemma</vt:lpstr>
      <vt:lpstr>The Prisoner’s Dilemma</vt:lpstr>
      <vt:lpstr>The Prisoner’s Dilemma</vt:lpstr>
      <vt:lpstr>The Prisoner’s Dilemma</vt:lpstr>
      <vt:lpstr>The Prisoner’s Dilemma</vt:lpstr>
      <vt:lpstr>The Prisoner’s Dilemma</vt:lpstr>
      <vt:lpstr>The Prisoner’s Dilemma</vt:lpstr>
      <vt:lpstr>Game Theory Terms</vt:lpstr>
      <vt:lpstr>Dueling Gas Stations</vt:lpstr>
      <vt:lpstr>Dueling Gas Stations</vt:lpstr>
      <vt:lpstr>Split or Steal?</vt:lpstr>
      <vt:lpstr>Coke vs. Pepsi  Launch a New Flavor?</vt:lpstr>
    </vt:vector>
  </TitlesOfParts>
  <Company>Mounds View Schools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10: Game Theory</dc:title>
  <dc:creator>0 0</dc:creator>
  <cp:lastModifiedBy>Stephenv</cp:lastModifiedBy>
  <cp:revision>92</cp:revision>
  <dcterms:created xsi:type="dcterms:W3CDTF">2014-02-26T20:36:26Z</dcterms:created>
  <dcterms:modified xsi:type="dcterms:W3CDTF">2014-06-17T17:53:30Z</dcterms:modified>
</cp:coreProperties>
</file>

<file path=docProps/thumbnail.jpeg>
</file>